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5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3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75" d="100"/>
          <a:sy n="75" d="100"/>
        </p:scale>
        <p:origin x="1662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Критерии НОК 2016 г.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Открытость и доступность информации об организации</c:v>
                </c:pt>
                <c:pt idx="1">
                  <c:v>Комфортность условий предоставления услуг и доступность их получения </c:v>
                </c:pt>
                <c:pt idx="2">
                  <c:v>Время ожидания предоставления услуг</c:v>
                </c:pt>
                <c:pt idx="3">
                  <c:v>Доброжелательность, вежливость, компетентность, работников организации</c:v>
                </c:pt>
                <c:pt idx="4">
                  <c:v>Удовлетворённость качеством оказания услуг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18.918918918918919</c:v>
                </c:pt>
                <c:pt idx="1">
                  <c:v>30.405405405405407</c:v>
                </c:pt>
                <c:pt idx="2">
                  <c:v>20.27027027027027</c:v>
                </c:pt>
                <c:pt idx="3">
                  <c:v>13.513513513513514</c:v>
                </c:pt>
                <c:pt idx="4">
                  <c:v>16.891891891891891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9206131842215376E-2"/>
          <c:y val="4.9485952736212313E-2"/>
          <c:w val="0.88040739472783291"/>
          <c:h val="0.570140829213432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Критерии НОК 2016 г.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Открытость и доступность информации об организации.</c:v>
                </c:pt>
                <c:pt idx="1">
                  <c:v>Комфортность условий предоставления услуг и доступность их получения. </c:v>
                </c:pt>
                <c:pt idx="2">
                  <c:v>Время ожидания предоставления услуг.</c:v>
                </c:pt>
                <c:pt idx="3">
                  <c:v>Доброжелательность, вежливость, компетентность, работников организации.</c:v>
                </c:pt>
                <c:pt idx="4">
                  <c:v>Удовлетворённость качеством оказания услуг.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12.20856781899621</c:v>
                </c:pt>
                <c:pt idx="1">
                  <c:v>29.378660847593885</c:v>
                </c:pt>
                <c:pt idx="2">
                  <c:v>24.8535660962444</c:v>
                </c:pt>
                <c:pt idx="3">
                  <c:v>17.193063052716205</c:v>
                </c:pt>
                <c:pt idx="4">
                  <c:v>16.366142184449291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2.1308155561325984E-2"/>
          <c:y val="0.60064452974245908"/>
          <c:w val="0.96183471472651672"/>
          <c:h val="0.399355470257540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Баллы по критериям 2016 г. (% от max)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Открытость и доступность информации об организации</c:v>
                </c:pt>
                <c:pt idx="1">
                  <c:v>Комфортность условий предоставления услуг и доступность их получения </c:v>
                </c:pt>
                <c:pt idx="2">
                  <c:v>Время ожидания предоставления услуг</c:v>
                </c:pt>
                <c:pt idx="3">
                  <c:v>Доброжелательность, вежливость, компетентность, работников организации</c:v>
                </c:pt>
                <c:pt idx="4">
                  <c:v>Удовлетворённость качеством оказания услуг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67.841966234064557</c:v>
                </c:pt>
                <c:pt idx="1">
                  <c:v>48.317445733318024</c:v>
                </c:pt>
                <c:pt idx="2">
                  <c:v>65.544963822212026</c:v>
                </c:pt>
                <c:pt idx="3">
                  <c:v>77.029975881474684</c:v>
                </c:pt>
                <c:pt idx="4">
                  <c:v>71.287469851843341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Недобор баллов по критериям (% от max)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Открытость и доступность информации об организации</c:v>
                </c:pt>
                <c:pt idx="1">
                  <c:v>Комфортность условий предоставления услуг и доступность их получения </c:v>
                </c:pt>
                <c:pt idx="2">
                  <c:v>Время ожидания предоставления услуг</c:v>
                </c:pt>
                <c:pt idx="3">
                  <c:v>Доброжелательность, вежливость, компетентность, работников организации</c:v>
                </c:pt>
                <c:pt idx="4">
                  <c:v>Удовлетворённость качеством оказания услуг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32.15803376593545</c:v>
                </c:pt>
                <c:pt idx="1">
                  <c:v>51.682554266681976</c:v>
                </c:pt>
                <c:pt idx="2">
                  <c:v>34.455036177787981</c:v>
                </c:pt>
                <c:pt idx="3">
                  <c:v>22.970024118525323</c:v>
                </c:pt>
                <c:pt idx="4">
                  <c:v>28.712530148156656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19031952"/>
        <c:axId val="219032344"/>
      </c:barChart>
      <c:catAx>
        <c:axId val="21903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032344"/>
        <c:crosses val="autoZero"/>
        <c:auto val="1"/>
        <c:lblAlgn val="ctr"/>
        <c:lblOffset val="100"/>
        <c:noMultiLvlLbl val="0"/>
      </c:catAx>
      <c:valAx>
        <c:axId val="219032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031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2C-B2FB-495F-B341-593B8AAB14DB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0A7A-ABD5-432B-BEC7-36FD85ADD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70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2C-B2FB-495F-B341-593B8AAB14DB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0A7A-ABD5-432B-BEC7-36FD85ADD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50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2C-B2FB-495F-B341-593B8AAB14DB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0A7A-ABD5-432B-BEC7-36FD85ADD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79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2C-B2FB-495F-B341-593B8AAB14DB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0A7A-ABD5-432B-BEC7-36FD85ADD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57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2C-B2FB-495F-B341-593B8AAB14DB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0A7A-ABD5-432B-BEC7-36FD85ADD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4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2C-B2FB-495F-B341-593B8AAB14DB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0A7A-ABD5-432B-BEC7-36FD85ADD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0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2C-B2FB-495F-B341-593B8AAB14DB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0A7A-ABD5-432B-BEC7-36FD85ADD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46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2C-B2FB-495F-B341-593B8AAB14DB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0A7A-ABD5-432B-BEC7-36FD85ADD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62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2C-B2FB-495F-B341-593B8AAB14DB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0A7A-ABD5-432B-BEC7-36FD85ADD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60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2C-B2FB-495F-B341-593B8AAB14DB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0A7A-ABD5-432B-BEC7-36FD85ADD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4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2C-B2FB-495F-B341-593B8AAB14DB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0A7A-ABD5-432B-BEC7-36FD85ADD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17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2BA2C-B2FB-495F-B341-593B8AAB14DB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0A7A-ABD5-432B-BEC7-36FD85ADD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928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56485178"/>
              </p:ext>
            </p:extLst>
          </p:nvPr>
        </p:nvGraphicFramePr>
        <p:xfrm>
          <a:off x="6089650" y="1362635"/>
          <a:ext cx="5570070" cy="438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7948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550" y="110094"/>
            <a:ext cx="10515600" cy="84240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Критерий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– «Удовлетворённость качеством оказания услуг»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8044" y="906781"/>
            <a:ext cx="11528612" cy="4571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657613"/>
              </p:ext>
            </p:extLst>
          </p:nvPr>
        </p:nvGraphicFramePr>
        <p:xfrm>
          <a:off x="2612278" y="1490282"/>
          <a:ext cx="6980144" cy="172955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08458"/>
                <a:gridCol w="1271686"/>
              </a:tblGrid>
              <a:tr h="5260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</a:rPr>
                        <a:t>ГБУЗ ЛО "ГАТЧИНСКАЯ </a:t>
                      </a:r>
                      <a:r>
                        <a:rPr lang="ru-RU" sz="1800" b="1" u="none" strike="noStrike" dirty="0">
                          <a:effectLst/>
                        </a:rPr>
                        <a:t>КЛИНИЧЕСКАЯ МЕЖРАЙОННАЯ БОЛЬНИЦА"</a:t>
                      </a:r>
                      <a:endParaRPr lang="ru-RU" sz="1800" b="1" i="0" u="none" strike="noStrike" dirty="0">
                        <a:solidFill>
                          <a:srgbClr val="01010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 smtClean="0">
                          <a:effectLst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60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</a:rPr>
                        <a:t>ГАУЗ ЛО "ЛЕНИНГРАДСКИЙ </a:t>
                      </a:r>
                      <a:r>
                        <a:rPr lang="ru-RU" sz="1800" b="1" u="none" strike="noStrike" dirty="0">
                          <a:effectLst/>
                        </a:rPr>
                        <a:t>ОБЛАСТНОЙ КАРДИОЛОГИЧЕСКИЙ ДИСПАНСЕР"</a:t>
                      </a:r>
                      <a:endParaRPr lang="ru-RU" sz="1800" b="1" i="0" u="none" strike="noStrike" dirty="0">
                        <a:solidFill>
                          <a:srgbClr val="01010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 smtClean="0">
                          <a:effectLst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</a:rPr>
                        <a:t>ГБУЗ ЛО "ВОЛХОВСКАЯ </a:t>
                      </a:r>
                      <a:r>
                        <a:rPr lang="ru-RU" sz="1800" b="1" u="none" strike="noStrike" dirty="0">
                          <a:effectLst/>
                        </a:rPr>
                        <a:t>МЕЖРАЙОННАЯ БОЛЬНИЦА"</a:t>
                      </a:r>
                      <a:endParaRPr lang="ru-RU" sz="1800" b="1" i="0" u="none" strike="noStrike" dirty="0">
                        <a:solidFill>
                          <a:srgbClr val="01010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3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ru-RU" sz="3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971836"/>
              </p:ext>
            </p:extLst>
          </p:nvPr>
        </p:nvGraphicFramePr>
        <p:xfrm>
          <a:off x="2612278" y="4554021"/>
          <a:ext cx="6980144" cy="1639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08458"/>
                <a:gridCol w="1271686"/>
              </a:tblGrid>
              <a:tr h="571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</a:rPr>
                        <a:t>ГКУЗ ЛО "ЦЕНТР </a:t>
                      </a:r>
                      <a:r>
                        <a:rPr lang="ru-RU" sz="1800" b="1" u="none" strike="noStrike" dirty="0">
                          <a:effectLst/>
                        </a:rPr>
                        <a:t>ПО ПРОФИЛАКТИКЕ И БОРЬБЕ СО СПИД И ИНФЕКЦИОННЫМИ ЗАБОЛЕВАНИЯМИ"</a:t>
                      </a:r>
                      <a:endParaRPr lang="ru-RU" sz="1800" b="1" i="0" u="none" strike="noStrike" dirty="0">
                        <a:solidFill>
                          <a:srgbClr val="01010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 smtClean="0">
                          <a:effectLst/>
                        </a:rPr>
                        <a:t>6</a:t>
                      </a:r>
                      <a:endParaRPr lang="ru-RU" sz="3200" b="1" i="0" u="none" strike="noStrike" dirty="0">
                        <a:solidFill>
                          <a:srgbClr val="01010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</a:tr>
              <a:tr h="571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</a:rPr>
                        <a:t>ГБУЗ</a:t>
                      </a:r>
                      <a:r>
                        <a:rPr lang="ru-RU" sz="1800" b="1" u="none" strike="noStrike" baseline="0" dirty="0" smtClean="0">
                          <a:effectLst/>
                        </a:rPr>
                        <a:t> ЛО </a:t>
                      </a:r>
                      <a:r>
                        <a:rPr lang="ru-RU" sz="1800" b="1" u="none" strike="noStrike" dirty="0" smtClean="0">
                          <a:effectLst/>
                        </a:rPr>
                        <a:t>"ТОКСОВСКАЯ </a:t>
                      </a:r>
                      <a:r>
                        <a:rPr lang="ru-RU" sz="1800" b="1" u="none" strike="noStrike" dirty="0">
                          <a:effectLst/>
                        </a:rPr>
                        <a:t>РАЙОННАЯ БОЛЬНИЦА"</a:t>
                      </a:r>
                      <a:endParaRPr lang="ru-RU" sz="1800" b="1" i="0" u="none" strike="noStrike" dirty="0">
                        <a:solidFill>
                          <a:srgbClr val="01010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 smtClean="0">
                          <a:effectLst/>
                        </a:rPr>
                        <a:t>1</a:t>
                      </a:r>
                      <a:endParaRPr lang="ru-RU" sz="3200" b="1" i="0" u="none" strike="noStrike" dirty="0">
                        <a:solidFill>
                          <a:srgbClr val="01010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</a:tr>
              <a:tr h="4713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</a:rPr>
                        <a:t>ГБУЗ ЛО "ПОДПОРОЖСКАЯ </a:t>
                      </a:r>
                      <a:r>
                        <a:rPr lang="ru-RU" sz="1800" b="1" u="none" strike="noStrike" dirty="0">
                          <a:effectLst/>
                        </a:rPr>
                        <a:t>МЕЖРАЙОННАЯ БОЛЬНИЦА"</a:t>
                      </a:r>
                      <a:endParaRPr lang="ru-RU" sz="1800" b="1" i="0" u="none" strike="noStrike" dirty="0">
                        <a:solidFill>
                          <a:srgbClr val="01010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 smtClean="0">
                          <a:effectLst/>
                        </a:rPr>
                        <a:t>1</a:t>
                      </a:r>
                      <a:endParaRPr lang="ru-RU" sz="3200" b="1" i="0" u="none" strike="noStrike" dirty="0">
                        <a:solidFill>
                          <a:srgbClr val="01010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</a:tr>
            </a:tbl>
          </a:graphicData>
        </a:graphic>
      </p:graphicFrame>
      <p:sp>
        <p:nvSpPr>
          <p:cNvPr id="6" name="Двойная стрелка вверх/вниз 5"/>
          <p:cNvSpPr/>
          <p:nvPr/>
        </p:nvSpPr>
        <p:spPr>
          <a:xfrm rot="10800000">
            <a:off x="1070348" y="2322930"/>
            <a:ext cx="1541930" cy="3037964"/>
          </a:xfrm>
          <a:prstGeom prst="upDownArrow">
            <a:avLst>
              <a:gd name="adj1" fmla="val 60840"/>
              <a:gd name="adj2" fmla="val 50000"/>
            </a:avLst>
          </a:prstGeom>
          <a:gradFill flip="none" rotWithShape="1">
            <a:gsLst>
              <a:gs pos="100000">
                <a:srgbClr val="FF0000"/>
              </a:gs>
              <a:gs pos="49000">
                <a:schemeClr val="accent6"/>
              </a:gs>
              <a:gs pos="0">
                <a:schemeClr val="accent6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489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44550" y="110094"/>
            <a:ext cx="10515600" cy="8424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Исполнение планов мероприятий по итогам проведения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НОК 2016 года. </a:t>
            </a:r>
            <a:endParaRPr lang="ru-RU" sz="2800" dirty="0"/>
          </a:p>
        </p:txBody>
      </p:sp>
      <p:pic>
        <p:nvPicPr>
          <p:cNvPr id="6" name="Рисунок 5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33" y="952500"/>
            <a:ext cx="3869968" cy="543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337" y="952500"/>
            <a:ext cx="3776254" cy="2477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641" y="1143000"/>
            <a:ext cx="3746858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45740" y="3930756"/>
            <a:ext cx="746586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Срок представления планов мероприятий направленных на отработку </a:t>
            </a:r>
          </a:p>
          <a:p>
            <a:r>
              <a:rPr lang="ru-RU" sz="1600" b="1" dirty="0" smtClean="0"/>
              <a:t>замечаний полученных медицинской организацией  по итогам рас-смотрения </a:t>
            </a:r>
          </a:p>
          <a:p>
            <a:r>
              <a:rPr lang="ru-RU" sz="1600" b="1" dirty="0"/>
              <a:t>р</a:t>
            </a:r>
            <a:r>
              <a:rPr lang="ru-RU" sz="1600" b="1" dirty="0" smtClean="0"/>
              <a:t>езультатов НОК  Общественным советом при Комитете по здравоохранению </a:t>
            </a:r>
            <a:r>
              <a:rPr lang="ru-RU" sz="1600" b="1" dirty="0"/>
              <a:t>Л</a:t>
            </a:r>
            <a:r>
              <a:rPr lang="ru-RU" sz="1600" b="1" dirty="0" smtClean="0"/>
              <a:t>енинградской области.</a:t>
            </a:r>
          </a:p>
          <a:p>
            <a:r>
              <a:rPr lang="ru-RU" sz="1600" b="1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/>
              <a:t>Первичный план мероприятий   - представляется до конца января следующего года.</a:t>
            </a:r>
          </a:p>
          <a:p>
            <a:pPr marL="285750" indent="-285750">
              <a:buFontTx/>
              <a:buChar char="-"/>
            </a:pPr>
            <a:endParaRPr lang="ru-RU" sz="1600" b="1" dirty="0" smtClean="0"/>
          </a:p>
          <a:p>
            <a:pPr marL="285750" indent="-285750">
              <a:buFontTx/>
              <a:buChar char="-"/>
            </a:pPr>
            <a:r>
              <a:rPr lang="ru-RU" sz="1600" b="1" dirty="0" smtClean="0"/>
              <a:t>Табель исполнения плана мероприятий  - по полугодью. Допускаются корректировки плана в зависимости от эффективности проводимых мероприятий. 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854655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447138" y="2468698"/>
            <a:ext cx="9121116" cy="2044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Планов мероприятий по улучшению качества оказания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в медицинских организациях </a:t>
            </a:r>
            <a:b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 в 2017г.</a:t>
            </a:r>
            <a:b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12" y="211467"/>
            <a:ext cx="129540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8046437" y="5998232"/>
            <a:ext cx="3382963" cy="509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ru-RU" alt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ГКУЗ ЛО «МИАЦ»</a:t>
            </a:r>
          </a:p>
        </p:txBody>
      </p:sp>
    </p:spTree>
    <p:extLst>
      <p:ext uri="{BB962C8B-B14F-4D97-AF65-F5344CB8AC3E}">
        <p14:creationId xmlns:p14="http://schemas.microsoft.com/office/powerpoint/2010/main" val="3156758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19" y="1768363"/>
            <a:ext cx="7853899" cy="4797630"/>
          </a:xfrm>
          <a:prstGeom prst="rect">
            <a:avLst/>
          </a:prstGeom>
        </p:spPr>
      </p:pic>
      <p:pic>
        <p:nvPicPr>
          <p:cNvPr id="6" name="Рисунок 5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094" y="3511775"/>
            <a:ext cx="6146140" cy="305421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438" y="1768361"/>
            <a:ext cx="7925099" cy="160567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93750" y="110094"/>
            <a:ext cx="10515600" cy="74832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Показатель Ленинградской области в общем рейтинге независимой оценки качества оказания услуг за 2016 год</a:t>
            </a:r>
            <a:endParaRPr lang="ru-RU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2639982" y="869874"/>
            <a:ext cx="7129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62 </a:t>
            </a:r>
            <a:r>
              <a:rPr lang="ru-RU" sz="2400" b="1" dirty="0" smtClean="0"/>
              <a:t>– Место в рейтинге регионов по НОК в 2016 году.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00405" y="1306695"/>
            <a:ext cx="8008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87.07</a:t>
            </a:r>
            <a:r>
              <a:rPr lang="en-US" sz="2400" b="1" dirty="0" smtClean="0"/>
              <a:t> </a:t>
            </a:r>
            <a:r>
              <a:rPr lang="ru-RU" sz="2400" b="1" dirty="0" smtClean="0"/>
              <a:t>– Рейтинг Ленинградской области в НОК в 2016 году.</a:t>
            </a:r>
            <a:endParaRPr lang="ru-RU" sz="2400" b="1" dirty="0"/>
          </a:p>
        </p:txBody>
      </p:sp>
      <p:sp>
        <p:nvSpPr>
          <p:cNvPr id="2" name="Кольцо 1"/>
          <p:cNvSpPr/>
          <p:nvPr/>
        </p:nvSpPr>
        <p:spPr>
          <a:xfrm>
            <a:off x="2200405" y="3483642"/>
            <a:ext cx="731481" cy="682854"/>
          </a:xfrm>
          <a:prstGeom prst="donut">
            <a:avLst>
              <a:gd name="adj" fmla="val 780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Двойная стрелка влево/вверх 11"/>
          <p:cNvSpPr/>
          <p:nvPr/>
        </p:nvSpPr>
        <p:spPr>
          <a:xfrm rot="16200000">
            <a:off x="1876901" y="2720562"/>
            <a:ext cx="987867" cy="538294"/>
          </a:xfrm>
          <a:prstGeom prst="leftUpArrow">
            <a:avLst>
              <a:gd name="adj1" fmla="val 12500"/>
              <a:gd name="adj2" fmla="val 10937"/>
              <a:gd name="adj3" fmla="val 1147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стрелка влево/вверх 12"/>
          <p:cNvSpPr/>
          <p:nvPr/>
        </p:nvSpPr>
        <p:spPr>
          <a:xfrm flipH="1">
            <a:off x="2505074" y="4166496"/>
            <a:ext cx="3190875" cy="538294"/>
          </a:xfrm>
          <a:prstGeom prst="leftUpArrow">
            <a:avLst>
              <a:gd name="adj1" fmla="val 12500"/>
              <a:gd name="adj2" fmla="val 10937"/>
              <a:gd name="adj3" fmla="val 1147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553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525499603"/>
              </p:ext>
            </p:extLst>
          </p:nvPr>
        </p:nvGraphicFramePr>
        <p:xfrm>
          <a:off x="831851" y="1066800"/>
          <a:ext cx="10515600" cy="5791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831851" y="0"/>
            <a:ext cx="10515600" cy="95567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Вклад сводных критериев НОК 2016 года в общий бал  Ленинградской области  (в </a:t>
            </a:r>
            <a:r>
              <a:rPr lang="en-US" sz="2800" b="1" dirty="0"/>
              <a:t>% </a:t>
            </a:r>
            <a:r>
              <a:rPr lang="ru-RU" sz="2800" b="1" dirty="0"/>
              <a:t>от итогового значения региона</a:t>
            </a:r>
            <a:r>
              <a:rPr lang="ru-RU" sz="2800" b="1" dirty="0" smtClean="0"/>
              <a:t>)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485965" y="1408295"/>
            <a:ext cx="2257093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Рейтинг </a:t>
            </a:r>
          </a:p>
          <a:p>
            <a:pPr algn="ctr"/>
            <a:r>
              <a:rPr lang="ru-RU" sz="2400" b="1" dirty="0" smtClean="0"/>
              <a:t>Ленинградской</a:t>
            </a:r>
          </a:p>
          <a:p>
            <a:pPr algn="ctr"/>
            <a:r>
              <a:rPr lang="ru-RU" sz="2400" b="1" dirty="0" smtClean="0"/>
              <a:t>Области </a:t>
            </a:r>
          </a:p>
          <a:p>
            <a:pPr algn="ctr"/>
            <a:r>
              <a:rPr lang="ru-RU" sz="2400" b="1" dirty="0" smtClean="0"/>
              <a:t>в НОК </a:t>
            </a:r>
          </a:p>
          <a:p>
            <a:pPr algn="ctr"/>
            <a:r>
              <a:rPr lang="ru-RU" sz="2400" b="1" dirty="0" smtClean="0"/>
              <a:t>2016 году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87.07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555127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3524789721"/>
              </p:ext>
            </p:extLst>
          </p:nvPr>
        </p:nvGraphicFramePr>
        <p:xfrm>
          <a:off x="825500" y="1231900"/>
          <a:ext cx="105537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844550" y="110094"/>
            <a:ext cx="10515600" cy="103290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Недобор баллов по критериям в общем рейтинге независимой оценки качества оказания услуг за 2016 год 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(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в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% от максимального значения показателя)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12176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550" y="110094"/>
            <a:ext cx="10515600" cy="84240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Критерий – «Открытость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и доступность информации об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организации»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8044" y="952500"/>
            <a:ext cx="115286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394344"/>
              </p:ext>
            </p:extLst>
          </p:nvPr>
        </p:nvGraphicFramePr>
        <p:xfrm>
          <a:off x="2612278" y="1741293"/>
          <a:ext cx="6980144" cy="172955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08458"/>
                <a:gridCol w="1271686"/>
              </a:tblGrid>
              <a:tr h="526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ГБУЗ ЛО "ГАТЧИНСКАЯ </a:t>
                      </a:r>
                      <a:r>
                        <a:rPr lang="ru-RU" sz="1800" b="1" i="0" u="none" strike="noStrike" dirty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КЛИНИЧЕСКАЯ МЕЖРАЙОННАЯ БОЛЬНИЦА"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ru-RU" sz="3200" b="1" i="0" u="none" strike="noStrike" dirty="0">
                        <a:solidFill>
                          <a:srgbClr val="01010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6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ГБУЗ ЛО "ТОСНЕНСКАЯ КЛИНИЧЕСКАЯ МЕЖРАЙОННАЯ БОЛЬНИЦА"</a:t>
                      </a:r>
                      <a:endParaRPr lang="ru-RU" sz="1800" b="1" i="0" u="none" strike="noStrike" dirty="0">
                        <a:solidFill>
                          <a:srgbClr val="01010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ru-RU" sz="3200" b="1" i="0" u="none" strike="noStrike" dirty="0">
                        <a:solidFill>
                          <a:srgbClr val="01010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+mn-lt"/>
                        </a:rPr>
                        <a:t>ГБУЗ "ЛЕНИНГРАДСКИЙ ОБЛАСТНОЙ ОНКОЛОГИЧЕСКИЙ ДИСПАНСЕР"</a:t>
                      </a:r>
                      <a:endParaRPr lang="ru-RU" sz="1800" b="1" i="0" u="none" strike="noStrike" dirty="0">
                        <a:solidFill>
                          <a:srgbClr val="01010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ru-RU" sz="3200" b="1" i="0" u="none" strike="noStrike" dirty="0">
                        <a:solidFill>
                          <a:srgbClr val="01010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041819"/>
              </p:ext>
            </p:extLst>
          </p:nvPr>
        </p:nvGraphicFramePr>
        <p:xfrm>
          <a:off x="2612278" y="4661468"/>
          <a:ext cx="6974728" cy="17005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03042"/>
                <a:gridCol w="1271686"/>
              </a:tblGrid>
              <a:tr h="571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ГАУЗ ЛО "ВЫРИЦКАЯ РАЙОННАЯ БОЛЬНИЦА"</a:t>
                      </a:r>
                      <a:endParaRPr lang="ru-RU" sz="1800" b="1" i="0" u="none" strike="noStrike" dirty="0">
                        <a:solidFill>
                          <a:srgbClr val="01010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ru-RU" sz="3200" b="1" i="0" u="none" strike="noStrike" dirty="0">
                        <a:solidFill>
                          <a:srgbClr val="01010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</a:tr>
              <a:tr h="571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ГБУЗ ЛО "ПОДПОРОЖСКАЯ МЕЖРАЙОННАЯ БОЛЬНИЦА"</a:t>
                      </a:r>
                      <a:endParaRPr lang="ru-RU" sz="1800" b="1" i="0" u="none" strike="noStrike" dirty="0">
                        <a:solidFill>
                          <a:srgbClr val="01010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ru-RU" sz="3200" b="1" i="0" u="none" strike="noStrike" dirty="0">
                        <a:solidFill>
                          <a:srgbClr val="01010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</a:tr>
              <a:tr h="4713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ГКУЗ ЛО "ЦЕНТР </a:t>
                      </a:r>
                      <a:r>
                        <a:rPr lang="ru-RU" sz="1800" b="1" i="0" u="none" strike="noStrike" dirty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ПО ПРОФИЛАКТИКЕ И БОРЬБЕ СО СПИД И ИНФЕКЦИОННЫМИ ЗАБОЛЕВАНИЯМИ"</a:t>
                      </a: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3200" b="1" i="0" u="none" strike="noStrike" dirty="0">
                        <a:solidFill>
                          <a:srgbClr val="01010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</a:tr>
            </a:tbl>
          </a:graphicData>
        </a:graphic>
      </p:graphicFrame>
      <p:sp>
        <p:nvSpPr>
          <p:cNvPr id="7" name="Двойная стрелка вверх/вниз 6"/>
          <p:cNvSpPr/>
          <p:nvPr/>
        </p:nvSpPr>
        <p:spPr>
          <a:xfrm rot="10800000">
            <a:off x="1070348" y="2573941"/>
            <a:ext cx="1541930" cy="3037964"/>
          </a:xfrm>
          <a:prstGeom prst="upDownArrow">
            <a:avLst>
              <a:gd name="adj1" fmla="val 60840"/>
              <a:gd name="adj2" fmla="val 50000"/>
            </a:avLst>
          </a:prstGeom>
          <a:gradFill flip="none" rotWithShape="1">
            <a:gsLst>
              <a:gs pos="100000">
                <a:srgbClr val="FF0000"/>
              </a:gs>
              <a:gs pos="49000">
                <a:schemeClr val="accent6"/>
              </a:gs>
              <a:gs pos="0">
                <a:schemeClr val="accent6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037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8050" y="465694"/>
            <a:ext cx="10515600" cy="84240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Критерий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– «Комфортность условий предоставления услуг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и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доступность их получения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»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1544" y="1308100"/>
            <a:ext cx="11528612" cy="4571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964714"/>
              </p:ext>
            </p:extLst>
          </p:nvPr>
        </p:nvGraphicFramePr>
        <p:xfrm>
          <a:off x="2612278" y="1741293"/>
          <a:ext cx="6980144" cy="169742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08458"/>
                <a:gridCol w="1271686"/>
              </a:tblGrid>
              <a:tr h="526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ГБУЗ ЛО "ГАТЧИНСКАЯ </a:t>
                      </a:r>
                      <a:r>
                        <a:rPr lang="ru-RU" sz="1800" b="1" i="0" u="none" strike="noStrike" dirty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КЛИНИЧЕСКАЯ МЕЖРАЙОННАЯ БОЛЬНИЦА"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6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ГБУЗ ЛО "РОЩИНСКАЯ </a:t>
                      </a:r>
                      <a:r>
                        <a:rPr lang="ru-RU" sz="1800" b="1" i="0" u="none" strike="noStrike" dirty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РАЙОННАЯ БОЛЬНИЦА"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3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ГБУЗ ЛО "ТОСНЕНСКАЯ </a:t>
                      </a:r>
                      <a:r>
                        <a:rPr lang="ru-RU" sz="1800" b="1" i="0" u="none" strike="noStrike" dirty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КЛИНИЧЕСКАЯ МЕЖРАЙОННАЯ БОЛЬНИЦА"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744797"/>
              </p:ext>
            </p:extLst>
          </p:nvPr>
        </p:nvGraphicFramePr>
        <p:xfrm>
          <a:off x="2612278" y="4661468"/>
          <a:ext cx="6974728" cy="17005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03042"/>
                <a:gridCol w="1271686"/>
              </a:tblGrid>
              <a:tr h="571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ГБУЗ ЛО "ПОДПОРОЖСКАЯ </a:t>
                      </a:r>
                      <a:r>
                        <a:rPr lang="ru-RU" sz="1800" b="1" i="0" u="none" strike="noStrike" dirty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МЕЖРАЙОННАЯ БОЛЬНИЦА"</a:t>
                      </a: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</a:tr>
              <a:tr h="571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ГБУЗ ЛО "ПРИОЗЕРСКАЯ </a:t>
                      </a:r>
                      <a:r>
                        <a:rPr lang="ru-RU" sz="1800" b="1" i="0" u="none" strike="noStrike" dirty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МЕЖРАЙОННАЯ БОЛЬНИЦА"</a:t>
                      </a: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</a:tr>
              <a:tr h="4713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ГКУЗ ЛО "ЦЕНТР </a:t>
                      </a:r>
                      <a:r>
                        <a:rPr lang="ru-RU" sz="1800" b="1" i="0" u="none" strike="noStrike" dirty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ПО ПРОФИЛАКТИКЕ И БОРЬБЕ СО СПИД И ИНФЕКЦИОННЫМИ ЗАБОЛЕВАНИЯМИ"</a:t>
                      </a: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01010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</a:tr>
            </a:tbl>
          </a:graphicData>
        </a:graphic>
      </p:graphicFrame>
      <p:sp>
        <p:nvSpPr>
          <p:cNvPr id="7" name="Двойная стрелка вверх/вниз 6"/>
          <p:cNvSpPr/>
          <p:nvPr/>
        </p:nvSpPr>
        <p:spPr>
          <a:xfrm rot="10800000">
            <a:off x="1070348" y="2573941"/>
            <a:ext cx="1541930" cy="3037964"/>
          </a:xfrm>
          <a:prstGeom prst="upDownArrow">
            <a:avLst>
              <a:gd name="adj1" fmla="val 60840"/>
              <a:gd name="adj2" fmla="val 50000"/>
            </a:avLst>
          </a:prstGeom>
          <a:gradFill flip="none" rotWithShape="1">
            <a:gsLst>
              <a:gs pos="100000">
                <a:srgbClr val="FF0000"/>
              </a:gs>
              <a:gs pos="49000">
                <a:schemeClr val="accent6"/>
              </a:gs>
              <a:gs pos="0">
                <a:schemeClr val="accent6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556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550" y="110094"/>
            <a:ext cx="10515600" cy="84240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Критерий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– «Время ожидания предоставления услуг»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8044" y="906781"/>
            <a:ext cx="11528612" cy="4571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472239"/>
              </p:ext>
            </p:extLst>
          </p:nvPr>
        </p:nvGraphicFramePr>
        <p:xfrm>
          <a:off x="2612278" y="1490282"/>
          <a:ext cx="6980144" cy="169742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08458"/>
                <a:gridCol w="1271686"/>
              </a:tblGrid>
              <a:tr h="52603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rgbClr val="01010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ГБУЗ ЛО "</a:t>
                      </a:r>
                      <a:r>
                        <a:rPr lang="ru-RU" sz="1800" b="1" i="0" u="none" strike="noStrike" kern="1200" dirty="0">
                          <a:solidFill>
                            <a:srgbClr val="01010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ВОЛХОВСКАЯ МЕЖРАЙОННАЯ БОЛЬНИЦА"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ru-RU" sz="3200" b="1" i="0" u="none" strike="noStrike" dirty="0">
                        <a:solidFill>
                          <a:srgbClr val="01010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60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+mn-lt"/>
                        </a:rPr>
                        <a:t>ГБУЗ</a:t>
                      </a:r>
                      <a:r>
                        <a:rPr lang="ru-RU" sz="1800" b="1" i="0" u="none" strike="noStrike" baseline="0" dirty="0" smtClean="0">
                          <a:solidFill>
                            <a:srgbClr val="010101"/>
                          </a:solidFill>
                          <a:effectLst/>
                          <a:latin typeface="+mn-lt"/>
                        </a:rPr>
                        <a:t> ЛО </a:t>
                      </a:r>
                      <a:r>
                        <a:rPr lang="ru-RU" sz="18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+mn-lt"/>
                        </a:rPr>
                        <a:t>"ТОСНЕНСКАЯ </a:t>
                      </a:r>
                      <a:r>
                        <a:rPr lang="ru-RU" sz="1800" b="1" i="0" u="none" strike="noStrike" dirty="0">
                          <a:solidFill>
                            <a:srgbClr val="010101"/>
                          </a:solidFill>
                          <a:effectLst/>
                          <a:latin typeface="+mn-lt"/>
                        </a:rPr>
                        <a:t>КЛИНИЧЕСКАЯ МЕЖРАЙОННАЯ БОЛЬНИЦА"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ru-RU" sz="3200" b="1" i="0" u="none" strike="noStrike" dirty="0">
                        <a:solidFill>
                          <a:srgbClr val="01010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+mn-lt"/>
                        </a:rPr>
                        <a:t>ГБУЗ "ЛЕНИНГРАДСКИЙ </a:t>
                      </a:r>
                      <a:r>
                        <a:rPr lang="ru-RU" sz="1800" b="1" i="0" u="none" strike="noStrike" dirty="0">
                          <a:solidFill>
                            <a:srgbClr val="010101"/>
                          </a:solidFill>
                          <a:effectLst/>
                          <a:latin typeface="+mn-lt"/>
                        </a:rPr>
                        <a:t>ОБЛАСТНОЙ ОНКОЛОГИЧЕСКИЙ ДИСПАНСЕР"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ru-RU" sz="3200" b="1" i="0" u="none" strike="noStrike" dirty="0">
                        <a:solidFill>
                          <a:srgbClr val="01010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597118"/>
              </p:ext>
            </p:extLst>
          </p:nvPr>
        </p:nvGraphicFramePr>
        <p:xfrm>
          <a:off x="2612278" y="4410457"/>
          <a:ext cx="6974728" cy="17005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03042"/>
                <a:gridCol w="1271686"/>
              </a:tblGrid>
              <a:tr h="57118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rgbClr val="01010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ГБУЗ ЛО "СВЕТОГОРСКАЯ </a:t>
                      </a:r>
                      <a:r>
                        <a:rPr lang="ru-RU" sz="1800" b="1" i="0" u="none" strike="noStrike" kern="1200" dirty="0">
                          <a:solidFill>
                            <a:srgbClr val="01010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РАЙОННАЯ БОЛЬНИЦА"</a:t>
                      </a: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ru-RU" sz="3200" b="1" i="0" u="none" strike="noStrike" dirty="0">
                        <a:solidFill>
                          <a:srgbClr val="01010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</a:tr>
              <a:tr h="57118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ГКУЗ "ЛЕНИНГРАДСКИЙ ОБЛАСТНОЙ НАРКОЛОГИЧЕСКИЙ ДИСПАНСЕР"</a:t>
                      </a:r>
                      <a:endParaRPr lang="ru-RU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3200" b="1" i="0" u="none" strike="noStrike" dirty="0">
                        <a:solidFill>
                          <a:srgbClr val="01010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</a:tr>
              <a:tr h="4713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+mn-lt"/>
                        </a:rPr>
                        <a:t>ГКУЗ</a:t>
                      </a:r>
                      <a:r>
                        <a:rPr lang="ru-RU" sz="1800" b="1" i="0" u="none" strike="noStrike" baseline="0" dirty="0" smtClean="0">
                          <a:solidFill>
                            <a:srgbClr val="010101"/>
                          </a:solidFill>
                          <a:effectLst/>
                          <a:latin typeface="+mn-lt"/>
                        </a:rPr>
                        <a:t> ЛО </a:t>
                      </a:r>
                      <a:r>
                        <a:rPr lang="ru-RU" sz="18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rgbClr val="010101"/>
                          </a:solidFill>
                          <a:effectLst/>
                          <a:latin typeface="+mn-lt"/>
                        </a:rPr>
                        <a:t>"ЦЕНТР ПО ПРОФИЛАКТИКЕ И БОРЬБЕ СО СПИД И ИНФЕКЦИОННЫМИ ЗАБОЛЕВАНИЯМИ"</a:t>
                      </a: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1010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ru-RU" sz="3200" b="1" i="0" u="none" strike="noStrike" dirty="0">
                        <a:solidFill>
                          <a:srgbClr val="01010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</a:tr>
            </a:tbl>
          </a:graphicData>
        </a:graphic>
      </p:graphicFrame>
      <p:sp>
        <p:nvSpPr>
          <p:cNvPr id="6" name="Двойная стрелка вверх/вниз 5"/>
          <p:cNvSpPr/>
          <p:nvPr/>
        </p:nvSpPr>
        <p:spPr>
          <a:xfrm rot="10800000">
            <a:off x="1070348" y="2322930"/>
            <a:ext cx="1541930" cy="3037964"/>
          </a:xfrm>
          <a:prstGeom prst="upDownArrow">
            <a:avLst>
              <a:gd name="adj1" fmla="val 60840"/>
              <a:gd name="adj2" fmla="val 50000"/>
            </a:avLst>
          </a:prstGeom>
          <a:gradFill flip="none" rotWithShape="1">
            <a:gsLst>
              <a:gs pos="100000">
                <a:srgbClr val="FF0000"/>
              </a:gs>
              <a:gs pos="49000">
                <a:schemeClr val="accent6"/>
              </a:gs>
              <a:gs pos="0">
                <a:schemeClr val="accent6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1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550" y="110094"/>
            <a:ext cx="10515600" cy="84240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Критерий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– «Доброжелательность, вежливость, компетентность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,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работников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организации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»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8044" y="1101758"/>
            <a:ext cx="11528612" cy="4571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997563"/>
              </p:ext>
            </p:extLst>
          </p:nvPr>
        </p:nvGraphicFramePr>
        <p:xfrm>
          <a:off x="2612278" y="1490282"/>
          <a:ext cx="6980144" cy="169742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08458"/>
                <a:gridCol w="1271686"/>
              </a:tblGrid>
              <a:tr h="5260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</a:rPr>
                        <a:t>ГБУЗ ЛО "БОКСИТОГОРСКАЯ МЕЖРАЙОННАЯ БОЛЬНИЦА"</a:t>
                      </a:r>
                      <a:endParaRPr lang="ru-RU" sz="1800" b="1" i="0" u="none" strike="noStrike" dirty="0">
                        <a:solidFill>
                          <a:srgbClr val="01010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 smtClean="0">
                          <a:effectLst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60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</a:rPr>
                        <a:t>ГАУЗ ЛО "ВОЛХОВСКАЯ МЕЖРАЙОННАЯ БОЛЬНИЦА"</a:t>
                      </a:r>
                      <a:endParaRPr lang="ru-RU" sz="1800" b="1" i="0" u="none" strike="noStrike" dirty="0">
                        <a:solidFill>
                          <a:srgbClr val="01010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 smtClean="0">
                          <a:effectLst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32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</a:rPr>
                        <a:t>ГБУЗ ЛО "РОЩИНСКАЯ РАЙОННАЯ БОЛЬНИЦА"</a:t>
                      </a:r>
                      <a:endParaRPr lang="ru-RU" sz="1800" b="1" i="0" u="none" strike="noStrike" dirty="0">
                        <a:solidFill>
                          <a:srgbClr val="01010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3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3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573623"/>
              </p:ext>
            </p:extLst>
          </p:nvPr>
        </p:nvGraphicFramePr>
        <p:xfrm>
          <a:off x="2612278" y="4410457"/>
          <a:ext cx="6974728" cy="1639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03042"/>
                <a:gridCol w="1271686"/>
              </a:tblGrid>
              <a:tr h="57118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ГКУЗ "ЛЕНИНГРАДСКИЙ </a:t>
                      </a:r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ОБЛАСТНОЙ НАРКОЛОГИЧЕСКИЙ </a:t>
                      </a:r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ДИСПАНСЕР"</a:t>
                      </a:r>
                      <a:endParaRPr lang="ru-RU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3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3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</a:tr>
              <a:tr h="57118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ГБУЗ ЛО "ТОКСОВСКАЯ </a:t>
                      </a:r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РАЙОННАЯ БОЛЬНИЦА"</a:t>
                      </a: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3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3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</a:tr>
              <a:tr h="47137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ГБУЗ ЛО " </a:t>
                      </a:r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ПРИОЗЕРСКАЯ МЕЖРАЙОННАЯ БОЛЬНИЦА"</a:t>
                      </a: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3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3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43C3C"/>
                    </a:solidFill>
                  </a:tcPr>
                </a:tc>
              </a:tr>
            </a:tbl>
          </a:graphicData>
        </a:graphic>
      </p:graphicFrame>
      <p:sp>
        <p:nvSpPr>
          <p:cNvPr id="6" name="Двойная стрелка вверх/вниз 5"/>
          <p:cNvSpPr/>
          <p:nvPr/>
        </p:nvSpPr>
        <p:spPr>
          <a:xfrm rot="10800000">
            <a:off x="1070348" y="2322930"/>
            <a:ext cx="1541930" cy="3037964"/>
          </a:xfrm>
          <a:prstGeom prst="upDownArrow">
            <a:avLst>
              <a:gd name="adj1" fmla="val 60840"/>
              <a:gd name="adj2" fmla="val 50000"/>
            </a:avLst>
          </a:prstGeom>
          <a:gradFill flip="none" rotWithShape="1">
            <a:gsLst>
              <a:gs pos="100000">
                <a:srgbClr val="FF0000"/>
              </a:gs>
              <a:gs pos="49000">
                <a:schemeClr val="accent6"/>
              </a:gs>
              <a:gs pos="0">
                <a:schemeClr val="accent6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795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</TotalTime>
  <Words>482</Words>
  <Application>Microsoft Office PowerPoint</Application>
  <PresentationFormat>Широкоэкранный</PresentationFormat>
  <Paragraphs>88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1_Тема Office</vt:lpstr>
      <vt:lpstr>Презентация PowerPoint</vt:lpstr>
      <vt:lpstr>Презентация PowerPoint</vt:lpstr>
      <vt:lpstr>Показатель Ленинградской области в общем рейтинге независимой оценки качества оказания услуг за 2016 год</vt:lpstr>
      <vt:lpstr>Вклад сводных критериев НОК 2016 года в общий бал  Ленинградской области  (в % от итогового значения региона)</vt:lpstr>
      <vt:lpstr>Недобор баллов по критериям в общем рейтинге независимой оценки качества оказания услуг за 2016 год  (в % от максимального значения показателя) </vt:lpstr>
      <vt:lpstr>Критерий – «Открытость и доступность информации об организации» </vt:lpstr>
      <vt:lpstr>Критерий – «Комфортность условий предоставления услуг  и доступность их получения »</vt:lpstr>
      <vt:lpstr>Критерий – «Время ожидания предоставления услуг» </vt:lpstr>
      <vt:lpstr>Критерий – «Доброжелательность, вежливость, компетентность, работников организации»</vt:lpstr>
      <vt:lpstr>Критерий – «Удовлетворённость качеством оказания услуг»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SharapovSV</dc:creator>
  <cp:lastModifiedBy>SharapovSV</cp:lastModifiedBy>
  <cp:revision>33</cp:revision>
  <dcterms:created xsi:type="dcterms:W3CDTF">2017-09-28T08:39:40Z</dcterms:created>
  <dcterms:modified xsi:type="dcterms:W3CDTF">2017-09-29T11:06:06Z</dcterms:modified>
</cp:coreProperties>
</file>